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8" r:id="rId3"/>
    <p:sldId id="259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286" r:id="rId14"/>
    <p:sldId id="277" r:id="rId15"/>
    <p:sldId id="278" r:id="rId16"/>
    <p:sldId id="279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7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B5EC8-72DF-43C5-980A-EA19D1E0C9ED}" type="datetimeFigureOut">
              <a:rPr lang="en-IN" smtClean="0"/>
              <a:t>25-01-2026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CE2DA-A00B-422A-B121-55BA320F30D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1304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CD819-CC67-4ED8-BA67-5E3C7A30D0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58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6470276"/>
            <a:ext cx="12192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8"/>
          </a:p>
        </p:txBody>
      </p:sp>
    </p:spTree>
    <p:extLst>
      <p:ext uri="{BB962C8B-B14F-4D97-AF65-F5344CB8AC3E}">
        <p14:creationId xmlns:p14="http://schemas.microsoft.com/office/powerpoint/2010/main" val="367677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8600"/>
            <a:ext cx="12192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8"/>
          </a:p>
        </p:txBody>
      </p:sp>
      <p:sp>
        <p:nvSpPr>
          <p:cNvPr id="13" name="Rectangle 12"/>
          <p:cNvSpPr/>
          <p:nvPr/>
        </p:nvSpPr>
        <p:spPr>
          <a:xfrm>
            <a:off x="0" y="6470276"/>
            <a:ext cx="12192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8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C65C89-E105-C008-6E8B-D688CC41A3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593" y="-1591"/>
            <a:ext cx="978370" cy="9076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910849-4E17-3AB3-C054-249712DB0B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704" y="1"/>
            <a:ext cx="1128889" cy="9159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E60487-6420-9010-ED7F-BD9A923BEC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777" y="76200"/>
            <a:ext cx="1429927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1A4925-3356-0BC5-8B21-30794D8FCA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78" y="1"/>
            <a:ext cx="2784593" cy="91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816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03153" rtl="0" eaLnBrk="1" latinLnBrk="0" hangingPunct="1">
        <a:spcBef>
          <a:spcPct val="0"/>
        </a:spcBef>
        <a:buNone/>
        <a:defRPr sz="43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82" indent="-338682" algn="l" defTabSz="903153" rtl="0" eaLnBrk="1" latinLnBrk="0" hangingPunct="1">
        <a:spcBef>
          <a:spcPct val="20000"/>
        </a:spcBef>
        <a:buFont typeface="Arial" pitchFamily="34" charset="0"/>
        <a:buChar char="•"/>
        <a:defRPr sz="3161" kern="1200">
          <a:solidFill>
            <a:schemeClr val="tx1"/>
          </a:solidFill>
          <a:latin typeface="+mn-lt"/>
          <a:ea typeface="+mn-ea"/>
          <a:cs typeface="+mn-cs"/>
        </a:defRPr>
      </a:lvl1pPr>
      <a:lvl2pPr marL="733812" indent="-282235" algn="l" defTabSz="903153" rtl="0" eaLnBrk="1" latinLnBrk="0" hangingPunct="1">
        <a:spcBef>
          <a:spcPct val="20000"/>
        </a:spcBef>
        <a:buFont typeface="Arial" pitchFamily="34" charset="0"/>
        <a:buChar char="–"/>
        <a:defRPr sz="2766" kern="1200">
          <a:solidFill>
            <a:schemeClr val="tx1"/>
          </a:solidFill>
          <a:latin typeface="+mn-lt"/>
          <a:ea typeface="+mn-ea"/>
          <a:cs typeface="+mn-cs"/>
        </a:defRPr>
      </a:lvl2pPr>
      <a:lvl3pPr marL="1128941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2370" kern="1200">
          <a:solidFill>
            <a:schemeClr val="tx1"/>
          </a:solidFill>
          <a:latin typeface="+mn-lt"/>
          <a:ea typeface="+mn-ea"/>
          <a:cs typeface="+mn-cs"/>
        </a:defRPr>
      </a:lvl3pPr>
      <a:lvl4pPr marL="1580518" indent="-225788" algn="l" defTabSz="903153" rtl="0" eaLnBrk="1" latinLnBrk="0" hangingPunct="1">
        <a:spcBef>
          <a:spcPct val="20000"/>
        </a:spcBef>
        <a:buFont typeface="Arial" pitchFamily="34" charset="0"/>
        <a:buChar char="–"/>
        <a:defRPr sz="1975" kern="1200">
          <a:solidFill>
            <a:schemeClr val="tx1"/>
          </a:solidFill>
          <a:latin typeface="+mn-lt"/>
          <a:ea typeface="+mn-ea"/>
          <a:cs typeface="+mn-cs"/>
        </a:defRPr>
      </a:lvl4pPr>
      <a:lvl5pPr marL="2032094" indent="-225788" algn="l" defTabSz="903153" rtl="0" eaLnBrk="1" latinLnBrk="0" hangingPunct="1">
        <a:spcBef>
          <a:spcPct val="20000"/>
        </a:spcBef>
        <a:buFont typeface="Arial" pitchFamily="34" charset="0"/>
        <a:buChar char="»"/>
        <a:defRPr sz="1975" kern="1200">
          <a:solidFill>
            <a:schemeClr val="tx1"/>
          </a:solidFill>
          <a:latin typeface="+mn-lt"/>
          <a:ea typeface="+mn-ea"/>
          <a:cs typeface="+mn-cs"/>
        </a:defRPr>
      </a:lvl5pPr>
      <a:lvl6pPr marL="2483670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6pPr>
      <a:lvl7pPr marL="2935247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7pPr>
      <a:lvl8pPr marL="3386823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8pPr>
      <a:lvl9pPr marL="3838400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1pPr>
      <a:lvl2pPr marL="451576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2pPr>
      <a:lvl3pPr marL="903153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3pPr>
      <a:lvl4pPr marL="1354729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06306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57882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709459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161035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612612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</a:t>
            </a:r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0" y="2210740"/>
            <a:ext cx="12192000" cy="917223"/>
          </a:xfrm>
          <a:prstGeom prst="rect">
            <a:avLst/>
          </a:prstGeom>
        </p:spPr>
        <p:txBody>
          <a:bodyPr vert="horz" lIns="108360" tIns="54181" rIns="108360" bIns="54181" rtlCol="0" anchor="ctr">
            <a:noAutofit/>
          </a:bodyPr>
          <a:lstStyle>
            <a:lvl1pPr algn="ctr" defTabSz="1201704" rtl="0" eaLnBrk="1" latinLnBrk="0" hangingPunct="1">
              <a:spcBef>
                <a:spcPct val="0"/>
              </a:spcBef>
              <a:buNone/>
              <a:defRPr sz="5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54" b="1" dirty="0">
                <a:solidFill>
                  <a:srgbClr val="002060"/>
                </a:solidFill>
                <a:latin typeface="Cambria" pitchFamily="18" charset="0"/>
              </a:rPr>
              <a:t>Computer Graphics and Visualization - </a:t>
            </a:r>
            <a:r>
              <a:rPr lang="en-US" sz="3654" b="1" dirty="0">
                <a:solidFill>
                  <a:srgbClr val="D60093"/>
                </a:solidFill>
                <a:latin typeface="Cambria" pitchFamily="18" charset="0"/>
              </a:rPr>
              <a:t>(BCG402)</a:t>
            </a:r>
          </a:p>
          <a:p>
            <a:endParaRPr lang="en-US" sz="5729" b="1" dirty="0">
              <a:solidFill>
                <a:srgbClr val="D60093"/>
              </a:solidFill>
              <a:latin typeface="Cambria" pitchFamily="18" charset="0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6521217" y="3805296"/>
            <a:ext cx="5670783" cy="2107259"/>
          </a:xfrm>
          <a:prstGeom prst="rect">
            <a:avLst/>
          </a:prstGeom>
        </p:spPr>
        <p:txBody>
          <a:bodyPr vert="horz" lIns="0" tIns="45156" rIns="0" bIns="45156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36781" lvl="8" algn="l">
              <a:lnSpc>
                <a:spcPct val="150000"/>
              </a:lnSpc>
            </a:pPr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 Course Coordinator:</a:t>
            </a:r>
          </a:p>
          <a:p>
            <a:pPr marL="1136781" lvl="8" algn="l">
              <a:lnSpc>
                <a:spcPct val="100000"/>
              </a:lnSpc>
            </a:pPr>
            <a:r>
              <a:rPr lang="en-US" sz="1975" b="1" dirty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Prof. Yogesh N</a:t>
            </a:r>
          </a:p>
          <a:p>
            <a:pPr marL="1136781" lvl="8" algn="l">
              <a:lnSpc>
                <a:spcPct val="100000"/>
              </a:lnSpc>
            </a:pPr>
            <a:r>
              <a:rPr lang="en-US" sz="1975" dirty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Assistant Professor</a:t>
            </a:r>
          </a:p>
          <a:p>
            <a:pPr marL="1136781" lvl="8" algn="l">
              <a:lnSpc>
                <a:spcPct val="100000"/>
              </a:lnSpc>
            </a:pP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                     Dept. of CSD</a:t>
            </a:r>
          </a:p>
          <a:p>
            <a:pPr marL="1136781" lvl="8" algn="l">
              <a:lnSpc>
                <a:spcPct val="100000"/>
              </a:lnSpc>
            </a:pP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                     ATMECE, Mysuru</a:t>
            </a:r>
          </a:p>
          <a:p>
            <a:pPr marL="1136781" lvl="8" algn="l">
              <a:lnSpc>
                <a:spcPct val="100000"/>
              </a:lnSpc>
            </a:pP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                                          </a:t>
            </a:r>
            <a:endParaRPr lang="en-US" sz="2074" b="1" i="1" dirty="0">
              <a:solidFill>
                <a:srgbClr val="D60093"/>
              </a:solidFill>
              <a:latin typeface="+mj-lt"/>
            </a:endParaRPr>
          </a:p>
        </p:txBody>
      </p:sp>
      <p:pic>
        <p:nvPicPr>
          <p:cNvPr id="9" name="Picture 2" descr="My First Motion Graphic! by Jason Tang on Dribbbl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964" y="2858024"/>
            <a:ext cx="4518691" cy="338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300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10</a:t>
            </a:r>
          </a:p>
        </p:txBody>
      </p:sp>
      <p:sp>
        <p:nvSpPr>
          <p:cNvPr id="7" name="Rectangle 6"/>
          <p:cNvSpPr/>
          <p:nvPr/>
        </p:nvSpPr>
        <p:spPr>
          <a:xfrm>
            <a:off x="752593" y="1698038"/>
            <a:ext cx="11138370" cy="2112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We can specify vector V as a point in the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reference frame relative to the origin of the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system, which we can convert to the unit vector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We obtain the unit vector u along the x’  axis by applying a 90◦ clockwise rotation to vector v: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852" y="2224852"/>
            <a:ext cx="2565151" cy="8293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852" y="3961065"/>
            <a:ext cx="2333037" cy="97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11</a:t>
            </a:r>
          </a:p>
        </p:txBody>
      </p:sp>
      <p:sp>
        <p:nvSpPr>
          <p:cNvPr id="7" name="Rectangle 6"/>
          <p:cNvSpPr/>
          <p:nvPr/>
        </p:nvSpPr>
        <p:spPr>
          <a:xfrm>
            <a:off x="752593" y="1704916"/>
            <a:ext cx="11063111" cy="2690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We noted that the elements of any rotation matrix could be expressed as elements of a set of orthonormal vectors. Therefore, the matrix to rotate the x’ y’ system into coincidence with the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system can be written as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For example, suppose that we choose the orientation for the y’ axis as V = (−1, 0). Then the x’ axis is in the positive y direction, and the rotation transformation matrix is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847" y="2533199"/>
            <a:ext cx="2086782" cy="11007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2802" y="4482630"/>
            <a:ext cx="1521050" cy="121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20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12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sp>
        <p:nvSpPr>
          <p:cNvPr id="9" name="Rectangle 8"/>
          <p:cNvSpPr/>
          <p:nvPr/>
        </p:nvSpPr>
        <p:spPr>
          <a:xfrm>
            <a:off x="752593" y="1704916"/>
            <a:ext cx="11063111" cy="957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In an interactive application, it may be more convenient to choose the direction of V relative to position P0 than to specify it relative to the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-coordinate origin. Unit vectors u and v would then be oriented as shown in Figure below. The components of v are now calculated as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285" y="2841053"/>
            <a:ext cx="2144233" cy="91019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82646" y="3762001"/>
            <a:ext cx="3483428" cy="957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and u is obtained as the perpendicular to v that forms a right-handed Cartesian system.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852" y="2803799"/>
            <a:ext cx="7300149" cy="295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03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13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Summary</a:t>
            </a:r>
            <a:endParaRPr lang="en-US" sz="2370" dirty="0"/>
          </a:p>
        </p:txBody>
      </p:sp>
      <p:sp>
        <p:nvSpPr>
          <p:cNvPr id="7" name="Rectangle 6"/>
          <p:cNvSpPr/>
          <p:nvPr/>
        </p:nvSpPr>
        <p:spPr>
          <a:xfrm>
            <a:off x="752592" y="1923815"/>
            <a:ext cx="10912593" cy="140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 today’s session,  you all have gone through  the following  topics</a:t>
            </a:r>
          </a:p>
          <a:p>
            <a:pPr marL="845138" algn="just">
              <a:lnSpc>
                <a:spcPct val="150000"/>
              </a:lnSpc>
            </a:pPr>
            <a:r>
              <a:rPr lang="en-US" sz="1975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2D Geometric Transformations: </a:t>
            </a:r>
          </a:p>
          <a:p>
            <a:pPr marL="1183821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Transformation between 2D coordinate systems</a:t>
            </a:r>
          </a:p>
        </p:txBody>
      </p:sp>
    </p:spTree>
    <p:extLst>
      <p:ext uri="{BB962C8B-B14F-4D97-AF65-F5344CB8AC3E}">
        <p14:creationId xmlns:p14="http://schemas.microsoft.com/office/powerpoint/2010/main" val="1989181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14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Discussion  and  Interaction</a:t>
            </a:r>
            <a:endParaRPr lang="en-US" sz="2370" dirty="0"/>
          </a:p>
        </p:txBody>
      </p:sp>
      <p:pic>
        <p:nvPicPr>
          <p:cNvPr id="2050" name="Picture 2" descr="Pin on Quick Save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481" y="1999074"/>
            <a:ext cx="4328621" cy="413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2061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Topics  for  Next  Session</a:t>
            </a:r>
            <a:endParaRPr lang="en-US" sz="2370" dirty="0"/>
          </a:p>
        </p:txBody>
      </p:sp>
      <p:sp>
        <p:nvSpPr>
          <p:cNvPr id="8" name="Rectangle 7"/>
          <p:cNvSpPr/>
          <p:nvPr/>
        </p:nvSpPr>
        <p:spPr>
          <a:xfrm>
            <a:off x="752592" y="1923815"/>
            <a:ext cx="10912593" cy="140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5138" algn="just">
              <a:lnSpc>
                <a:spcPct val="150000"/>
              </a:lnSpc>
            </a:pPr>
            <a:r>
              <a:rPr lang="en-US" sz="1975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3D Geometric Transformations: </a:t>
            </a:r>
          </a:p>
          <a:p>
            <a:pPr marL="1183821" indent="-338682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3D Translation, rotation, scaling</a:t>
            </a:r>
          </a:p>
          <a:p>
            <a:pPr marL="1183821" indent="-338682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OpenGL geometric transformations functions</a:t>
            </a:r>
          </a:p>
        </p:txBody>
      </p:sp>
    </p:spTree>
    <p:extLst>
      <p:ext uri="{BB962C8B-B14F-4D97-AF65-F5344CB8AC3E}">
        <p14:creationId xmlns:p14="http://schemas.microsoft.com/office/powerpoint/2010/main" val="1899130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16</a:t>
            </a:r>
          </a:p>
        </p:txBody>
      </p:sp>
      <p:sp>
        <p:nvSpPr>
          <p:cNvPr id="6" name="AutoShape 4" descr="Motivational Quotes for Student Excellence: 50 Powerful [FREE] Inspiration  Templates"/>
          <p:cNvSpPr>
            <a:spLocks noChangeAspect="1" noChangeArrowheads="1"/>
          </p:cNvSpPr>
          <p:nvPr/>
        </p:nvSpPr>
        <p:spPr bwMode="auto">
          <a:xfrm>
            <a:off x="153654" y="-100346"/>
            <a:ext cx="301037" cy="30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311" tIns="45156" rIns="90311" bIns="45156" numCol="1" anchor="t" anchorCtr="0" compatLnSpc="1">
            <a:prstTxWarp prst="textNoShape">
              <a:avLst/>
            </a:prstTxWarp>
          </a:bodyPr>
          <a:lstStyle/>
          <a:p>
            <a:endParaRPr lang="en-US" sz="1778"/>
          </a:p>
        </p:txBody>
      </p:sp>
      <p:pic>
        <p:nvPicPr>
          <p:cNvPr id="9" name="Picture 2" descr="Thank you - An SVG animation by Gilli on Dribbbl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741" y="1698037"/>
            <a:ext cx="6171259" cy="392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nspire Creativity: The 50 Best Graphic Design Quot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186" y="1665784"/>
            <a:ext cx="4744469" cy="355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170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68889" y="1095963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Module 2</a:t>
            </a:r>
            <a:r>
              <a:rPr lang="en-US" sz="2370" dirty="0"/>
              <a:t> </a:t>
            </a:r>
          </a:p>
        </p:txBody>
      </p:sp>
      <p:sp>
        <p:nvSpPr>
          <p:cNvPr id="9" name="Rectangle 8"/>
          <p:cNvSpPr/>
          <p:nvPr/>
        </p:nvSpPr>
        <p:spPr>
          <a:xfrm>
            <a:off x="752593" y="2074333"/>
            <a:ext cx="11138370" cy="282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975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2D and 3D graphics with OpenGL </a:t>
            </a:r>
          </a:p>
          <a:p>
            <a:pPr algn="just"/>
            <a:endParaRPr lang="en-US" sz="1975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501752" algn="just"/>
            <a:r>
              <a:rPr lang="en-US" sz="1975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2D Geometric Transformations: </a:t>
            </a: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Basic 2D Geometric Transformations, matrix representations and homogeneous coordinates, OpenGL raster transformations, Transformation between 2D coordinate systems, OpenGL geometric transformation functions.</a:t>
            </a:r>
          </a:p>
          <a:p>
            <a:pPr marL="501752" algn="just"/>
            <a:endParaRPr lang="en-US" sz="1975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501752" algn="just"/>
            <a:r>
              <a:rPr lang="en-US" sz="1975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3D Geometric Transformations: </a:t>
            </a: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3D Translation, rotation, scaling, OpenGL geometric transformations functions.</a:t>
            </a:r>
          </a:p>
        </p:txBody>
      </p:sp>
    </p:spTree>
    <p:extLst>
      <p:ext uri="{BB962C8B-B14F-4D97-AF65-F5344CB8AC3E}">
        <p14:creationId xmlns:p14="http://schemas.microsoft.com/office/powerpoint/2010/main" val="326976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68889" y="1095963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Session 4</a:t>
            </a:r>
            <a:endParaRPr lang="en-US" sz="2370" dirty="0"/>
          </a:p>
        </p:txBody>
      </p:sp>
      <p:sp>
        <p:nvSpPr>
          <p:cNvPr id="9" name="Rectangle 8"/>
          <p:cNvSpPr/>
          <p:nvPr/>
        </p:nvSpPr>
        <p:spPr>
          <a:xfrm>
            <a:off x="1429926" y="1999075"/>
            <a:ext cx="8504296" cy="801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75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2D Geometric Transformations</a:t>
            </a:r>
            <a:r>
              <a:rPr lang="en-US" sz="1975" dirty="0">
                <a:solidFill>
                  <a:srgbClr val="002060"/>
                </a:solidFill>
                <a:latin typeface="Cambria" pitchFamily="18" charset="0"/>
              </a:rPr>
              <a:t> </a:t>
            </a:r>
          </a:p>
          <a:p>
            <a:pPr marL="1183821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Transformation between 2D coordinate systems</a:t>
            </a:r>
          </a:p>
        </p:txBody>
      </p:sp>
    </p:spTree>
    <p:extLst>
      <p:ext uri="{BB962C8B-B14F-4D97-AF65-F5344CB8AC3E}">
        <p14:creationId xmlns:p14="http://schemas.microsoft.com/office/powerpoint/2010/main" val="132455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4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sp>
        <p:nvSpPr>
          <p:cNvPr id="6" name="Rectangle 5"/>
          <p:cNvSpPr/>
          <p:nvPr/>
        </p:nvSpPr>
        <p:spPr>
          <a:xfrm>
            <a:off x="752593" y="1773296"/>
            <a:ext cx="11138370" cy="3556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Computer-graphics applications involve coordinate transformations from one reference frame to another during various stages of scene processing. 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The viewing routines transform object descriptions from world coordinates to device coordinates.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For modeling and design applications, individual objects are typically defined in their own local Cartesian references. These local-coordinate descriptions must then be transformed into positions and orientations within the overall scene coordinate system.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A facility-management program for office layouts, for instance, has individual coordinate descriptions for chairs and tables and other furniture that can be placed into a floor plan, with multiple copies of the chairs and other items in different positions.</a:t>
            </a:r>
          </a:p>
        </p:txBody>
      </p:sp>
    </p:spTree>
    <p:extLst>
      <p:ext uri="{BB962C8B-B14F-4D97-AF65-F5344CB8AC3E}">
        <p14:creationId xmlns:p14="http://schemas.microsoft.com/office/powerpoint/2010/main" val="2873596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5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sp>
        <p:nvSpPr>
          <p:cNvPr id="9" name="Rectangle 8"/>
          <p:cNvSpPr/>
          <p:nvPr/>
        </p:nvSpPr>
        <p:spPr>
          <a:xfrm>
            <a:off x="752593" y="1773296"/>
            <a:ext cx="11138370" cy="3267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Also, scenes are sometimes described in non-Cartesian reference frames that take advantage of object symmetries. 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Coordinate descriptions in these systems must be converted to Cartesian world coordinates for processing. 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Some examples of non-Cartesian systems are polar coordinates, spherical coordinates, elliptical coordinates, and parabolic coordinates.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Here, we consider only the transformations involved in converting from one two-dimensional Cartesian frame to another.</a:t>
            </a:r>
          </a:p>
        </p:txBody>
      </p:sp>
    </p:spTree>
    <p:extLst>
      <p:ext uri="{BB962C8B-B14F-4D97-AF65-F5344CB8AC3E}">
        <p14:creationId xmlns:p14="http://schemas.microsoft.com/office/powerpoint/2010/main" val="534630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2"/>
            <a:ext cx="2408296" cy="699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6</a:t>
            </a:r>
          </a:p>
          <a:p>
            <a:pPr algn="ctr"/>
            <a:endParaRPr lang="en-US" sz="1975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sp>
        <p:nvSpPr>
          <p:cNvPr id="9" name="Rectangle 8"/>
          <p:cNvSpPr/>
          <p:nvPr/>
        </p:nvSpPr>
        <p:spPr>
          <a:xfrm>
            <a:off x="752593" y="1773296"/>
            <a:ext cx="11138370" cy="957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Figure below shows a Cartesian x’ y’ system specified with coordinate origin (x0, y0) and orientation angle θ in a Cartesian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reference frame. To transform object descriptions from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coordinates to x’ y’   coordinates, we set up a transformation that superimposes the x’ y’ axes onto the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axes.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852" y="2852671"/>
            <a:ext cx="3085630" cy="333225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719704" y="3101866"/>
            <a:ext cx="6171259" cy="1823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This is done in two steps:</a:t>
            </a:r>
          </a:p>
          <a:p>
            <a:pPr marL="338682" indent="-338682" algn="just">
              <a:buFont typeface="Wingdings" pitchFamily="2" charset="2"/>
              <a:buChar char="ü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451576" indent="-451576" algn="just">
              <a:buFont typeface="+mj-lt"/>
              <a:buAutoNum type="arabicPeriod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Translate so that the origin (x0, y0) of the x’ y’ system is moved to the origin (0, 0) of the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system.</a:t>
            </a:r>
          </a:p>
          <a:p>
            <a:pPr marL="451576" indent="-451576" algn="just">
              <a:buFont typeface="+mj-lt"/>
              <a:buAutoNum type="arabicPeriod"/>
            </a:pPr>
            <a:endParaRPr lang="en-US" sz="1877" dirty="0">
              <a:solidFill>
                <a:srgbClr val="002060"/>
              </a:solidFill>
              <a:latin typeface="Cambria" pitchFamily="18" charset="0"/>
            </a:endParaRPr>
          </a:p>
          <a:p>
            <a:pPr marL="451576" indent="-451576" algn="just">
              <a:buFont typeface="+mj-lt"/>
              <a:buAutoNum type="arabicPeriod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Rotate the x’  axis onto the x axis.</a:t>
            </a:r>
          </a:p>
        </p:txBody>
      </p:sp>
    </p:spTree>
    <p:extLst>
      <p:ext uri="{BB962C8B-B14F-4D97-AF65-F5344CB8AC3E}">
        <p14:creationId xmlns:p14="http://schemas.microsoft.com/office/powerpoint/2010/main" val="3989972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7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sp>
        <p:nvSpPr>
          <p:cNvPr id="9" name="Rectangle 8"/>
          <p:cNvSpPr/>
          <p:nvPr/>
        </p:nvSpPr>
        <p:spPr>
          <a:xfrm>
            <a:off x="752593" y="1773297"/>
            <a:ext cx="11138370" cy="37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Translation of the coordinate origin is accomplished with the matrix transformation.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518" y="2168320"/>
            <a:ext cx="3294244" cy="103490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52592" y="3449843"/>
            <a:ext cx="6547556" cy="668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The orientation of the two systems after the translation operation would then appear as in Figure below.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3467" y="2303787"/>
            <a:ext cx="3627496" cy="398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766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8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sp>
        <p:nvSpPr>
          <p:cNvPr id="9" name="Rectangle 8"/>
          <p:cNvSpPr/>
          <p:nvPr/>
        </p:nvSpPr>
        <p:spPr>
          <a:xfrm>
            <a:off x="752593" y="1773297"/>
            <a:ext cx="11138370" cy="37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To get the axes of the two systems into coincidence, we then perform the clockwise rotation.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439" y="2210076"/>
            <a:ext cx="3168308" cy="10499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52593" y="3274806"/>
            <a:ext cx="11138370" cy="668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Concatenating these two transformation matrices gives us the complete composite matrix for transforming object descriptions from the </a:t>
            </a:r>
            <a:r>
              <a:rPr lang="en-US" sz="1877" dirty="0" err="1">
                <a:solidFill>
                  <a:srgbClr val="002060"/>
                </a:solidFill>
                <a:latin typeface="Cambria" pitchFamily="18" charset="0"/>
              </a:rPr>
              <a:t>xy</a:t>
            </a: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 system to the x’ y’ system: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8439" y="4057050"/>
            <a:ext cx="3503265" cy="570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88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9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429926" y="1095963"/>
            <a:ext cx="993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Transformations between Two-Dimensional Coordinate Systems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52593" y="1773296"/>
            <a:ext cx="11138370" cy="668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Wingdings" pitchFamily="2" charset="2"/>
              <a:buChar char="ü"/>
            </a:pPr>
            <a:r>
              <a:rPr lang="en-US" sz="1877" dirty="0">
                <a:solidFill>
                  <a:srgbClr val="002060"/>
                </a:solidFill>
                <a:latin typeface="Cambria" pitchFamily="18" charset="0"/>
              </a:rPr>
              <a:t>An alternate method for describing the orientation of the x’ y’ coordinate system is to specify a vector V that indicates the direction for the positive y’ axis, as shown in Figure below.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518" y="2601149"/>
            <a:ext cx="8353778" cy="296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32054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BE25ECD4-79A2-4AC1-8122-1434017AB399}" vid="{962F2259-9D74-4044-95CC-5E6CDDFD60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999</Words>
  <Application>Microsoft Office PowerPoint</Application>
  <PresentationFormat>Widescreen</PresentationFormat>
  <Paragraphs>122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Bookman Old Style</vt:lpstr>
      <vt:lpstr>Calibri</vt:lpstr>
      <vt:lpstr>Cambria</vt:lpstr>
      <vt:lpstr>Wingdings</vt:lpstr>
      <vt:lpstr>Theme1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Yogesh Neelappa</dc:creator>
  <cp:lastModifiedBy>Yogesh Neelappa</cp:lastModifiedBy>
  <cp:revision>1</cp:revision>
  <dcterms:created xsi:type="dcterms:W3CDTF">2026-01-25T13:20:44Z</dcterms:created>
  <dcterms:modified xsi:type="dcterms:W3CDTF">2026-01-25T13:21:16Z</dcterms:modified>
</cp:coreProperties>
</file>